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4"/>
  </p:notesMasterIdLst>
  <p:handoutMasterIdLst>
    <p:handoutMasterId r:id="rId35"/>
  </p:handoutMasterIdLst>
  <p:sldIdLst>
    <p:sldId id="266" r:id="rId5"/>
    <p:sldId id="268" r:id="rId6"/>
    <p:sldId id="270" r:id="rId7"/>
    <p:sldId id="278" r:id="rId8"/>
    <p:sldId id="271" r:id="rId9"/>
    <p:sldId id="273" r:id="rId10"/>
    <p:sldId id="275" r:id="rId11"/>
    <p:sldId id="302" r:id="rId12"/>
    <p:sldId id="303" r:id="rId13"/>
    <p:sldId id="272" r:id="rId14"/>
    <p:sldId id="299" r:id="rId15"/>
    <p:sldId id="280" r:id="rId16"/>
    <p:sldId id="279" r:id="rId17"/>
    <p:sldId id="282" r:id="rId18"/>
    <p:sldId id="281" r:id="rId19"/>
    <p:sldId id="283" r:id="rId20"/>
    <p:sldId id="284" r:id="rId21"/>
    <p:sldId id="285" r:id="rId22"/>
    <p:sldId id="288" r:id="rId23"/>
    <p:sldId id="296" r:id="rId24"/>
    <p:sldId id="290" r:id="rId25"/>
    <p:sldId id="291" r:id="rId26"/>
    <p:sldId id="304" r:id="rId27"/>
    <p:sldId id="293" r:id="rId28"/>
    <p:sldId id="294" r:id="rId29"/>
    <p:sldId id="295" r:id="rId30"/>
    <p:sldId id="277" r:id="rId31"/>
    <p:sldId id="269" r:id="rId32"/>
    <p:sldId id="298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8DA"/>
    <a:srgbClr val="1D304F"/>
    <a:srgbClr val="DADADA"/>
    <a:srgbClr val="F3F3F3"/>
    <a:srgbClr val="FFFFFF"/>
    <a:srgbClr val="4EBE98"/>
    <a:srgbClr val="C9DE8F"/>
    <a:srgbClr val="45AE5C"/>
    <a:srgbClr val="CDA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84877" autoAdjust="0"/>
  </p:normalViewPr>
  <p:slideViewPr>
    <p:cSldViewPr>
      <p:cViewPr varScale="1">
        <p:scale>
          <a:sx n="80" d="100"/>
          <a:sy n="80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6"/>
    </p:cViewPr>
  </p:sorterViewPr>
  <p:notesViewPr>
    <p:cSldViewPr>
      <p:cViewPr varScale="1">
        <p:scale>
          <a:sx n="52" d="100"/>
          <a:sy n="52" d="100"/>
        </p:scale>
        <p:origin x="-2294" y="-8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KY</a:t>
            </a:r>
            <a:r>
              <a:rPr lang="en-US" baseline="0"/>
              <a:t> Rabies Cases 2018 by Month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'Epi Curve 2018'!$B$1</c:f>
              <c:strCache>
                <c:ptCount val="1"/>
                <c:pt idx="0">
                  <c:v>BAT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 w="635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4-4196-825F-2BB1921AE867}"/>
              </c:ext>
            </c:extLst>
          </c:dPt>
          <c:cat>
            <c:numRef>
              <c:f>'Epi Curve 2018'!$A$2:$A$13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'Epi Curve 2018'!$B$2:$B$13</c:f>
              <c:numCache>
                <c:formatCode>General</c:formatCode>
                <c:ptCount val="12"/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7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4-4196-825F-2BB1921AE867}"/>
            </c:ext>
          </c:extLst>
        </c:ser>
        <c:ser>
          <c:idx val="1"/>
          <c:order val="1"/>
          <c:tx>
            <c:strRef>
              <c:f>'Epi Curve 2018'!$C$1</c:f>
              <c:strCache>
                <c:ptCount val="1"/>
                <c:pt idx="0">
                  <c:v>FOX</c:v>
                </c:pt>
              </c:strCache>
            </c:strRef>
          </c:tx>
          <c:spPr>
            <a:solidFill>
              <a:srgbClr val="FF5050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'Epi Curve 2018'!$A$2:$A$13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'Epi Curve 2018'!$C$2:$C$13</c:f>
              <c:numCache>
                <c:formatCode>General</c:formatCode>
                <c:ptCount val="1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4-4196-825F-2BB1921AE867}"/>
            </c:ext>
          </c:extLst>
        </c:ser>
        <c:ser>
          <c:idx val="2"/>
          <c:order val="2"/>
          <c:tx>
            <c:strRef>
              <c:f>'Epi Curve 2018'!$D$1</c:f>
              <c:strCache>
                <c:ptCount val="1"/>
                <c:pt idx="0">
                  <c:v>SKUNK</c:v>
                </c:pt>
              </c:strCache>
            </c:strRef>
          </c:tx>
          <c:spPr>
            <a:solidFill>
              <a:srgbClr val="FFFF3F"/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'Epi Curve 2018'!$A$2:$A$13</c:f>
              <c:numCache>
                <c:formatCode>mmm\-yy</c:formatCode>
                <c:ptCount val="1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</c:numCache>
            </c:numRef>
          </c:cat>
          <c:val>
            <c:numRef>
              <c:f>'Epi Curve 2018'!$D$2:$D$13</c:f>
              <c:numCache>
                <c:formatCode>General</c:formatCode>
                <c:ptCount val="12"/>
                <c:pt idx="2">
                  <c:v>1</c:v>
                </c:pt>
                <c:pt idx="3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C4-4196-825F-2BB1921AE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4763112"/>
        <c:axId val="364763440"/>
      </c:barChart>
      <c:dateAx>
        <c:axId val="364763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Lab Collection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763440"/>
        <c:crosses val="autoZero"/>
        <c:auto val="1"/>
        <c:lblOffset val="100"/>
        <c:baseTimeUnit val="months"/>
      </c:dateAx>
      <c:valAx>
        <c:axId val="3647634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Positives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76311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dbl" algn="ctr">
      <a:solidFill>
        <a:schemeClr val="accent5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KY 2018 Positive Rabies by County &amp; Animal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'Epi Curve 2018'!$B$24</c:f>
              <c:strCache>
                <c:ptCount val="1"/>
                <c:pt idx="0">
                  <c:v>POS BAT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2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'Epi Curve 2018'!$A$25:$A$35</c:f>
              <c:strCache>
                <c:ptCount val="11"/>
                <c:pt idx="0">
                  <c:v>Woodford</c:v>
                </c:pt>
                <c:pt idx="1">
                  <c:v>Pulaski</c:v>
                </c:pt>
                <c:pt idx="2">
                  <c:v>Madison</c:v>
                </c:pt>
                <c:pt idx="3">
                  <c:v>Lincoln</c:v>
                </c:pt>
                <c:pt idx="4">
                  <c:v>Liberty</c:v>
                </c:pt>
                <c:pt idx="5">
                  <c:v>Laurel</c:v>
                </c:pt>
                <c:pt idx="6">
                  <c:v>Franklin</c:v>
                </c:pt>
                <c:pt idx="7">
                  <c:v>Fayette</c:v>
                </c:pt>
                <c:pt idx="8">
                  <c:v>Christian</c:v>
                </c:pt>
                <c:pt idx="9">
                  <c:v>Bourbon</c:v>
                </c:pt>
                <c:pt idx="10">
                  <c:v>Boone</c:v>
                </c:pt>
              </c:strCache>
            </c:strRef>
          </c:cat>
          <c:val>
            <c:numRef>
              <c:f>'Epi Curve 2018'!$B$25:$B$35</c:f>
              <c:numCache>
                <c:formatCode>General</c:formatCode>
                <c:ptCount val="11"/>
                <c:pt idx="0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5-4EAD-9140-F4DAAC1A05AA}"/>
            </c:ext>
          </c:extLst>
        </c:ser>
        <c:ser>
          <c:idx val="1"/>
          <c:order val="1"/>
          <c:tx>
            <c:strRef>
              <c:f>'Epi Curve 2018'!$C$24</c:f>
              <c:strCache>
                <c:ptCount val="1"/>
                <c:pt idx="0">
                  <c:v>POS FOX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2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'Epi Curve 2018'!$A$25:$A$35</c:f>
              <c:strCache>
                <c:ptCount val="11"/>
                <c:pt idx="0">
                  <c:v>Woodford</c:v>
                </c:pt>
                <c:pt idx="1">
                  <c:v>Pulaski</c:v>
                </c:pt>
                <c:pt idx="2">
                  <c:v>Madison</c:v>
                </c:pt>
                <c:pt idx="3">
                  <c:v>Lincoln</c:v>
                </c:pt>
                <c:pt idx="4">
                  <c:v>Liberty</c:v>
                </c:pt>
                <c:pt idx="5">
                  <c:v>Laurel</c:v>
                </c:pt>
                <c:pt idx="6">
                  <c:v>Franklin</c:v>
                </c:pt>
                <c:pt idx="7">
                  <c:v>Fayette</c:v>
                </c:pt>
                <c:pt idx="8">
                  <c:v>Christian</c:v>
                </c:pt>
                <c:pt idx="9">
                  <c:v>Bourbon</c:v>
                </c:pt>
                <c:pt idx="10">
                  <c:v>Boone</c:v>
                </c:pt>
              </c:strCache>
            </c:strRef>
          </c:cat>
          <c:val>
            <c:numRef>
              <c:f>'Epi Curve 2018'!$C$25:$C$35</c:f>
              <c:numCache>
                <c:formatCode>General</c:formatCode>
                <c:ptCount val="11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5-4EAD-9140-F4DAAC1A05AA}"/>
            </c:ext>
          </c:extLst>
        </c:ser>
        <c:ser>
          <c:idx val="2"/>
          <c:order val="2"/>
          <c:tx>
            <c:strRef>
              <c:f>'Epi Curve 2018'!$D$24</c:f>
              <c:strCache>
                <c:ptCount val="1"/>
                <c:pt idx="0">
                  <c:v>POS SKUNK</c:v>
                </c:pt>
              </c:strCache>
            </c:strRef>
          </c:tx>
          <c:spPr>
            <a:solidFill>
              <a:srgbClr val="99FF66"/>
            </a:solidFill>
            <a:ln>
              <a:solidFill>
                <a:schemeClr val="bg2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l">
                <a:rot lat="0" lon="0" rev="900000"/>
              </a:lightRig>
            </a:scene3d>
            <a:sp3d prstMaterial="powder">
              <a:bevelT w="254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'Epi Curve 2018'!$A$25:$A$35</c:f>
              <c:strCache>
                <c:ptCount val="11"/>
                <c:pt idx="0">
                  <c:v>Woodford</c:v>
                </c:pt>
                <c:pt idx="1">
                  <c:v>Pulaski</c:v>
                </c:pt>
                <c:pt idx="2">
                  <c:v>Madison</c:v>
                </c:pt>
                <c:pt idx="3">
                  <c:v>Lincoln</c:v>
                </c:pt>
                <c:pt idx="4">
                  <c:v>Liberty</c:v>
                </c:pt>
                <c:pt idx="5">
                  <c:v>Laurel</c:v>
                </c:pt>
                <c:pt idx="6">
                  <c:v>Franklin</c:v>
                </c:pt>
                <c:pt idx="7">
                  <c:v>Fayette</c:v>
                </c:pt>
                <c:pt idx="8">
                  <c:v>Christian</c:v>
                </c:pt>
                <c:pt idx="9">
                  <c:v>Bourbon</c:v>
                </c:pt>
                <c:pt idx="10">
                  <c:v>Boone</c:v>
                </c:pt>
              </c:strCache>
            </c:strRef>
          </c:cat>
          <c:val>
            <c:numRef>
              <c:f>'Epi Curve 2018'!$D$25:$D$35</c:f>
              <c:numCache>
                <c:formatCode>General</c:formatCode>
                <c:ptCount val="11"/>
                <c:pt idx="1">
                  <c:v>2</c:v>
                </c:pt>
                <c:pt idx="3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F5-4EAD-9140-F4DAAC1A05A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25"/>
        <c:axId val="328288616"/>
        <c:axId val="425534656"/>
      </c:barChart>
      <c:catAx>
        <c:axId val="328288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534656"/>
        <c:crosses val="autoZero"/>
        <c:auto val="1"/>
        <c:lblAlgn val="ctr"/>
        <c:lblOffset val="100"/>
        <c:noMultiLvlLbl val="0"/>
      </c:catAx>
      <c:valAx>
        <c:axId val="42553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Positive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2886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136668E-7423-4B99-AA92-F9E5789A2CF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A617FD8-5089-495D-B589-5CF9A0180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C58AA83-B69C-410A-B8EE-743F1B052471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711AC9-5891-4ACF-8D2D-62B15FE07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story of cat with bat attached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3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Batman joke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9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  <a:ln>
            <a:noFill/>
          </a:ln>
        </p:spPr>
        <p:txBody>
          <a:bodyPr vert="horz" tIns="0" rIns="18288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1D304F"/>
                </a:solidFill>
                <a:effectLst>
                  <a:outerShdw blurRad="38100" dist="25400" dir="5400000" algn="tl" rotWithShape="0">
                    <a:srgbClr val="C9DE8F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4478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rgbClr val="1D304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pic>
        <p:nvPicPr>
          <p:cNvPr id="7" name="Picture 6" descr="public health 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5793534"/>
            <a:ext cx="1981200" cy="9802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 anchorCtr="0"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21"/>
          <p:cNvSpPr txBox="1">
            <a:spLocks/>
          </p:cNvSpPr>
          <p:nvPr userDrawn="1"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1CE0B4-D7B7-4EC9-90E8-89DCFDB729B9}" type="slidenum">
              <a:rPr lang="en-US" smtClean="0">
                <a:solidFill>
                  <a:srgbClr val="1D304F"/>
                </a:solidFill>
              </a:rPr>
              <a:pPr algn="r"/>
              <a:t>‹#›</a:t>
            </a:fld>
            <a:endParaRPr lang="en-US" dirty="0">
              <a:solidFill>
                <a:srgbClr val="1D304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4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4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Footer Placeholder 21"/>
          <p:cNvSpPr txBox="1">
            <a:spLocks/>
          </p:cNvSpPr>
          <p:nvPr userDrawn="1"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1CE0B4-D7B7-4EC9-90E8-89DCFDB729B9}" type="slidenum">
              <a:rPr lang="en-US" smtClean="0">
                <a:solidFill>
                  <a:srgbClr val="1D304F"/>
                </a:solidFill>
              </a:rPr>
              <a:pPr algn="r"/>
              <a:t>‹#›</a:t>
            </a:fld>
            <a:endParaRPr lang="en-US" dirty="0">
              <a:solidFill>
                <a:srgbClr val="1D304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 anchorCtr="0"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Footer Placeholder 21"/>
          <p:cNvSpPr txBox="1">
            <a:spLocks/>
          </p:cNvSpPr>
          <p:nvPr userDrawn="1"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1CE0B4-D7B7-4EC9-90E8-89DCFDB729B9}" type="slidenum">
              <a:rPr lang="en-US" smtClean="0">
                <a:solidFill>
                  <a:srgbClr val="1D304F"/>
                </a:solidFill>
              </a:rPr>
              <a:pPr algn="r"/>
              <a:t>‹#›</a:t>
            </a:fld>
            <a:endParaRPr lang="en-US" dirty="0">
              <a:solidFill>
                <a:srgbClr val="1D304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 anchorCtr="0"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22235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FFFFF"/>
            </a:gs>
            <a:gs pos="86000">
              <a:srgbClr val="F3F3F3"/>
            </a:gs>
            <a:gs pos="100000">
              <a:srgbClr val="DADAD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D304F"/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44211" y="0"/>
            <a:ext cx="4609314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C9DE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193119" y="-7144"/>
            <a:ext cx="2982111" cy="3119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D304F">
                  <a:shade val="30000"/>
                  <a:satMod val="115000"/>
                </a:srgbClr>
              </a:gs>
              <a:gs pos="50000">
                <a:srgbClr val="1D304F">
                  <a:shade val="67500"/>
                  <a:satMod val="115000"/>
                </a:srgbClr>
              </a:gs>
              <a:gs pos="100000">
                <a:srgbClr val="1D304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1D30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52400" y="188976"/>
            <a:ext cx="9448800" cy="725424"/>
            <a:chOff x="113157" y="142322"/>
            <a:chExt cx="9183276" cy="725424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13157" y="218522"/>
              <a:ext cx="9183276" cy="649224"/>
              <a:chOff x="113157" y="218522"/>
              <a:chExt cx="9183276" cy="649224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113157" y="218894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4EBE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 rot="21435692">
                <a:off x="133383" y="218522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CDA47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123072" y="142322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2700" cap="flat" cmpd="sng" algn="ctr">
              <a:solidFill>
                <a:srgbClr val="45AE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  <p:sldLayoutId id="2147483762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rgbClr val="1D304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1219200"/>
            <a:ext cx="7851648" cy="2133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Rabies Updates </a:t>
            </a:r>
            <a:br>
              <a:rPr lang="en-US" sz="4400" dirty="0" smtClean="0"/>
            </a:br>
            <a:r>
              <a:rPr lang="en-US" sz="4400" dirty="0" smtClean="0"/>
              <a:t>Environmental Health Directors</a:t>
            </a:r>
            <a:br>
              <a:rPr lang="en-US" sz="4400" dirty="0" smtClean="0"/>
            </a:br>
            <a:r>
              <a:rPr lang="en-US" sz="4400" dirty="0" smtClean="0"/>
              <a:t>Oct 2018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4191000"/>
            <a:ext cx="7854696" cy="1447800"/>
          </a:xfrm>
        </p:spPr>
        <p:txBody>
          <a:bodyPr/>
          <a:lstStyle/>
          <a:p>
            <a:r>
              <a:rPr lang="en-US" dirty="0"/>
              <a:t>Kelly H. Giesbrecht, DVM, MPH</a:t>
            </a:r>
          </a:p>
          <a:p>
            <a:r>
              <a:rPr lang="en-US" dirty="0"/>
              <a:t>KY State Public Health Veterinarian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42378"/>
            <a:ext cx="1752600" cy="15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Positive Rabies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5486400" cy="5486400"/>
          </a:xfrm>
        </p:spPr>
      </p:pic>
      <p:sp>
        <p:nvSpPr>
          <p:cNvPr id="6" name="TextBox 5"/>
          <p:cNvSpPr txBox="1"/>
          <p:nvPr/>
        </p:nvSpPr>
        <p:spPr>
          <a:xfrm>
            <a:off x="228600" y="2115234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UKVDL Rabies Map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2018 Cases</a:t>
            </a: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945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Go To UKVDL</a:t>
            </a:r>
          </a:p>
          <a:p>
            <a:pPr marL="0" indent="0" algn="ctr">
              <a:buNone/>
            </a:pPr>
            <a:r>
              <a:rPr lang="en-US" dirty="0" smtClean="0"/>
              <a:t>Rabies Map:</a:t>
            </a:r>
          </a:p>
          <a:p>
            <a:pPr marL="0" indent="0" algn="ctr">
              <a:buNone/>
            </a:pPr>
            <a:r>
              <a:rPr lang="en-US" dirty="0" smtClean="0"/>
              <a:t>    Kentucky Rabies Tests</a:t>
            </a:r>
            <a:endParaRPr lang="en-US" dirty="0"/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dirty="0" smtClean="0"/>
              <a:t>          On the horizon…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Bat Bytes…</a:t>
            </a:r>
          </a:p>
          <a:p>
            <a:pPr marL="0" indent="0" algn="ctr">
              <a:buNone/>
            </a:pPr>
            <a:r>
              <a:rPr lang="en-US" dirty="0" smtClean="0"/>
              <a:t>	Quarterly Rabies Updates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082">
            <a:off x="1005816" y="3630422"/>
            <a:ext cx="1647334" cy="201776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47800"/>
            <a:ext cx="4105742" cy="12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8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Canine Head for Rabies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800" y="2190750"/>
            <a:ext cx="4724400" cy="3543300"/>
          </a:xfrm>
        </p:spPr>
      </p:pic>
    </p:spTree>
    <p:extLst>
      <p:ext uri="{BB962C8B-B14F-4D97-AF65-F5344CB8AC3E}">
        <p14:creationId xmlns:p14="http://schemas.microsoft.com/office/powerpoint/2010/main" val="288095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Canine Brainstem for Rabies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800" y="2190750"/>
            <a:ext cx="4724400" cy="3543300"/>
          </a:xfrm>
        </p:spPr>
      </p:pic>
    </p:spTree>
    <p:extLst>
      <p:ext uri="{BB962C8B-B14F-4D97-AF65-F5344CB8AC3E}">
        <p14:creationId xmlns:p14="http://schemas.microsoft.com/office/powerpoint/2010/main" val="175538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 for Rabies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800" y="2190750"/>
            <a:ext cx="4724400" cy="3543300"/>
          </a:xfrm>
        </p:spPr>
      </p:pic>
    </p:spTree>
    <p:extLst>
      <p:ext uri="{BB962C8B-B14F-4D97-AF65-F5344CB8AC3E}">
        <p14:creationId xmlns:p14="http://schemas.microsoft.com/office/powerpoint/2010/main" val="82803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 Brain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6900" y="1282700"/>
            <a:ext cx="5994400" cy="4495800"/>
          </a:xfrm>
        </p:spPr>
      </p:pic>
    </p:spTree>
    <p:extLst>
      <p:ext uri="{BB962C8B-B14F-4D97-AF65-F5344CB8AC3E}">
        <p14:creationId xmlns:p14="http://schemas.microsoft.com/office/powerpoint/2010/main" val="334180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Removed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5675" y="1609725"/>
            <a:ext cx="5562600" cy="4171950"/>
          </a:xfrm>
        </p:spPr>
      </p:pic>
    </p:spTree>
    <p:extLst>
      <p:ext uri="{BB962C8B-B14F-4D97-AF65-F5344CB8AC3E}">
        <p14:creationId xmlns:p14="http://schemas.microsoft.com/office/powerpoint/2010/main" val="238548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Rabies Vaccination laws</a:t>
            </a:r>
          </a:p>
          <a:p>
            <a:r>
              <a:rPr lang="en-US" sz="2200" dirty="0"/>
              <a:t>Kentucky Revised Statute 258</a:t>
            </a:r>
          </a:p>
          <a:p>
            <a:r>
              <a:rPr lang="en-US" sz="2200" dirty="0"/>
              <a:t>Kentucky Administration </a:t>
            </a:r>
            <a:r>
              <a:rPr lang="en-US" sz="2200" dirty="0" err="1"/>
              <a:t>Reg</a:t>
            </a:r>
            <a:r>
              <a:rPr lang="en-US" sz="2200" dirty="0"/>
              <a:t> 2:070</a:t>
            </a:r>
          </a:p>
          <a:p>
            <a:r>
              <a:rPr lang="en-US" sz="2200" dirty="0"/>
              <a:t>Dogs, cats and ferrets: </a:t>
            </a:r>
          </a:p>
          <a:p>
            <a:pPr lvl="1"/>
            <a:r>
              <a:rPr lang="en-US" sz="2200" dirty="0"/>
              <a:t>Vaccinate by 4 months </a:t>
            </a:r>
          </a:p>
          <a:p>
            <a:pPr lvl="1"/>
            <a:r>
              <a:rPr lang="en-US" sz="2200" dirty="0"/>
              <a:t>Revaccinate 1 year later</a:t>
            </a:r>
          </a:p>
          <a:p>
            <a:pPr lvl="1"/>
            <a:r>
              <a:rPr lang="en-US" sz="2200" dirty="0"/>
              <a:t>Booster according to vaccine</a:t>
            </a:r>
          </a:p>
          <a:p>
            <a:pPr lvl="2"/>
            <a:r>
              <a:rPr lang="en-US" sz="2200" dirty="0"/>
              <a:t> (1 or 3 year</a:t>
            </a:r>
            <a:r>
              <a:rPr lang="en-US" sz="2200" dirty="0" smtClean="0"/>
              <a:t>)</a:t>
            </a:r>
          </a:p>
          <a:p>
            <a:r>
              <a:rPr lang="en-US" sz="2000" dirty="0" smtClean="0"/>
              <a:t>Certification for owners</a:t>
            </a:r>
          </a:p>
          <a:p>
            <a:r>
              <a:rPr lang="en-US" sz="2000" dirty="0" smtClean="0"/>
              <a:t>Can vaccinate horse, cattle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Rabies Clinics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209330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4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Rabies Vaccination Clinics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KRS 258.043 Mass Immunization Clinics</a:t>
            </a:r>
          </a:p>
          <a:p>
            <a:pPr lvl="1"/>
            <a:r>
              <a:rPr lang="en-US" dirty="0" smtClean="0"/>
              <a:t>Local Health Departments can sponsor mass immunization clinics for rabies vaccination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Cost cannot exceed $5 to help defray the cost of the clinic: </a:t>
            </a:r>
            <a:r>
              <a:rPr lang="en-US" b="1" u="sng" dirty="0" smtClean="0">
                <a:solidFill>
                  <a:srgbClr val="FF0000"/>
                </a:solidFill>
              </a:rPr>
              <a:t>Ends July 1, 2019</a:t>
            </a:r>
          </a:p>
          <a:p>
            <a:pPr marL="484632" indent="-457200"/>
            <a:r>
              <a:rPr lang="en-US" dirty="0" smtClean="0"/>
              <a:t>902 KAR 2:070 Rabies Control</a:t>
            </a:r>
          </a:p>
          <a:p>
            <a:pPr marL="850392" lvl="1" indent="-457200"/>
            <a:r>
              <a:rPr lang="en-US" dirty="0" smtClean="0"/>
              <a:t>Three year vaccines shall be used in mass immunization clinics sponsored by local health departments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6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$5.00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Removed starting July 1, 2019 HB 327</a:t>
            </a:r>
          </a:p>
          <a:p>
            <a:pPr lvl="1"/>
            <a:r>
              <a:rPr lang="en-US" dirty="0" smtClean="0"/>
              <a:t>Set in 1978, 40 years old</a:t>
            </a:r>
          </a:p>
          <a:p>
            <a:pPr lvl="1"/>
            <a:r>
              <a:rPr lang="en-US" dirty="0" smtClean="0"/>
              <a:t>Veterinarians complain they lose money due to personnel costs </a:t>
            </a:r>
          </a:p>
          <a:p>
            <a:pPr lvl="1"/>
            <a:r>
              <a:rPr lang="en-US" dirty="0" smtClean="0"/>
              <a:t>Limits the number of clinics being offered</a:t>
            </a:r>
          </a:p>
          <a:p>
            <a:pPr lvl="1"/>
            <a:r>
              <a:rPr lang="en-US" dirty="0" smtClean="0"/>
              <a:t>Create a flexible and fair solution</a:t>
            </a:r>
          </a:p>
          <a:p>
            <a:r>
              <a:rPr lang="en-US" dirty="0" smtClean="0"/>
              <a:t>6% Tax added to $5.00</a:t>
            </a:r>
          </a:p>
        </p:txBody>
      </p:sp>
    </p:spTree>
    <p:extLst>
      <p:ext uri="{BB962C8B-B14F-4D97-AF65-F5344CB8AC3E}">
        <p14:creationId xmlns:p14="http://schemas.microsoft.com/office/powerpoint/2010/main" val="106017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Rabies in KY</a:t>
            </a:r>
          </a:p>
          <a:p>
            <a:r>
              <a:rPr lang="en-US" dirty="0" smtClean="0"/>
              <a:t>2017 &amp; 2018 Cases</a:t>
            </a:r>
          </a:p>
          <a:p>
            <a:r>
              <a:rPr lang="en-US" dirty="0" smtClean="0"/>
              <a:t>Vaccination Clinic Regulation Updates</a:t>
            </a:r>
          </a:p>
          <a:p>
            <a:r>
              <a:rPr lang="en-US" dirty="0" smtClean="0"/>
              <a:t>Quarantine Regulations</a:t>
            </a:r>
          </a:p>
        </p:txBody>
      </p:sp>
    </p:spTree>
    <p:extLst>
      <p:ext uri="{BB962C8B-B14F-4D97-AF65-F5344CB8AC3E}">
        <p14:creationId xmlns:p14="http://schemas.microsoft.com/office/powerpoint/2010/main" val="16623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038600" cy="30289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2286000"/>
            <a:ext cx="4343400" cy="4068925"/>
          </a:xfrm>
        </p:spPr>
        <p:txBody>
          <a:bodyPr/>
          <a:lstStyle/>
          <a:p>
            <a:r>
              <a:rPr lang="en-US" dirty="0" smtClean="0"/>
              <a:t>10 Days: Dogs, cats, ferrets </a:t>
            </a:r>
          </a:p>
          <a:p>
            <a:r>
              <a:rPr lang="en-US" dirty="0" smtClean="0"/>
              <a:t>Re-Vaccinate at end of 10 days</a:t>
            </a:r>
          </a:p>
          <a:p>
            <a:r>
              <a:rPr lang="en-US" dirty="0" smtClean="0"/>
              <a:t>Livestock: Varies, call for consult</a:t>
            </a:r>
          </a:p>
          <a:p>
            <a:r>
              <a:rPr lang="en-US" dirty="0" smtClean="0"/>
              <a:t>Wildlife: Euthanize &amp; Test</a:t>
            </a:r>
          </a:p>
          <a:p>
            <a:r>
              <a:rPr lang="en-US" dirty="0" smtClean="0"/>
              <a:t>Animals that get ill or die during quarantine: Test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Management of Animal Quarantine: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Animals Biting Humans</a:t>
            </a:r>
          </a:p>
        </p:txBody>
      </p:sp>
    </p:spTree>
    <p:extLst>
      <p:ext uri="{BB962C8B-B14F-4D97-AF65-F5344CB8AC3E}">
        <p14:creationId xmlns:p14="http://schemas.microsoft.com/office/powerpoint/2010/main" val="284776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096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j-lt"/>
              </a:rPr>
              <a:t>Animal Bites (to humans)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j-lt"/>
              </a:rPr>
              <a:t>PHYSICIANS ARE REQUIRED TO REPORT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TO LHD </a:t>
            </a:r>
            <a:r>
              <a:rPr lang="en-US" sz="2800" dirty="0" smtClean="0">
                <a:latin typeface="+mj-lt"/>
              </a:rPr>
              <a:t>(</a:t>
            </a:r>
            <a:r>
              <a:rPr lang="en-US" sz="2400" dirty="0" smtClean="0">
                <a:latin typeface="+mj-lt"/>
              </a:rPr>
              <a:t>WITHIN </a:t>
            </a:r>
            <a:r>
              <a:rPr lang="en-US" sz="2400" dirty="0">
                <a:latin typeface="+mj-lt"/>
              </a:rPr>
              <a:t>12 HOURS OF </a:t>
            </a:r>
            <a:r>
              <a:rPr lang="en-US" sz="2400" dirty="0" smtClean="0">
                <a:latin typeface="+mj-lt"/>
              </a:rPr>
              <a:t>TREATMENT </a:t>
            </a:r>
            <a:r>
              <a:rPr lang="en-US" sz="2400" dirty="0"/>
              <a:t> </a:t>
            </a:r>
            <a:r>
              <a:rPr lang="en-US" sz="2400" dirty="0" smtClean="0"/>
              <a:t>                         </a:t>
            </a:r>
            <a:r>
              <a:rPr lang="en-US" sz="2400" dirty="0" smtClean="0">
                <a:latin typeface="+mj-lt"/>
              </a:rPr>
              <a:t>OR </a:t>
            </a:r>
            <a:r>
              <a:rPr lang="en-US" sz="2400" dirty="0">
                <a:latin typeface="+mj-lt"/>
              </a:rPr>
              <a:t>NEXT WORKING </a:t>
            </a:r>
            <a:r>
              <a:rPr lang="en-US" sz="2400" dirty="0" smtClean="0">
                <a:latin typeface="+mj-lt"/>
              </a:rPr>
              <a:t>DAY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IF NOT TREATED, PARENT OR GUARDIAN</a:t>
            </a:r>
            <a:br>
              <a:rPr lang="en-US" sz="2800" b="1" dirty="0">
                <a:latin typeface="+mj-lt"/>
              </a:rPr>
            </a:br>
            <a:r>
              <a:rPr lang="en-US" sz="2800" b="1" dirty="0">
                <a:latin typeface="+mj-lt"/>
              </a:rPr>
              <a:t>REQUIRED TO REPORT</a:t>
            </a:r>
          </a:p>
          <a:p>
            <a:r>
              <a:rPr lang="en-US" sz="2800" b="1" dirty="0">
                <a:latin typeface="+mj-lt"/>
              </a:rPr>
              <a:t>LHD DESIGNATES QUARANTINE SITE</a:t>
            </a:r>
            <a:br>
              <a:rPr lang="en-US" sz="2800" b="1" dirty="0">
                <a:latin typeface="+mj-lt"/>
              </a:rPr>
            </a:br>
            <a:r>
              <a:rPr lang="en-US" sz="2800" dirty="0" smtClean="0">
                <a:latin typeface="+mj-lt"/>
              </a:rPr>
              <a:t>(</a:t>
            </a:r>
            <a:r>
              <a:rPr lang="en-US" sz="2400" dirty="0" smtClean="0">
                <a:latin typeface="+mj-lt"/>
              </a:rPr>
              <a:t>10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- 180 DAYS AT OWNERS </a:t>
            </a:r>
            <a:r>
              <a:rPr lang="en-US" sz="2400" dirty="0" smtClean="0">
                <a:latin typeface="+mj-lt"/>
              </a:rPr>
              <a:t>EXPENSE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PET OWNER </a:t>
            </a:r>
            <a:r>
              <a:rPr lang="en-US" sz="2800" b="1" dirty="0">
                <a:latin typeface="+mj-lt"/>
              </a:rPr>
              <a:t>RESPONSIBLE </a:t>
            </a:r>
            <a:r>
              <a:rPr lang="en-US" sz="2800" dirty="0" smtClean="0">
                <a:latin typeface="+mj-lt"/>
              </a:rPr>
              <a:t>for </a:t>
            </a:r>
            <a:r>
              <a:rPr lang="en-US" sz="2800" b="1" dirty="0">
                <a:latin typeface="+mj-lt"/>
              </a:rPr>
              <a:t>COST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of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    QUARANTINE or test,  </a:t>
            </a:r>
            <a:r>
              <a:rPr lang="en-US" sz="2800" dirty="0">
                <a:latin typeface="+mj-lt"/>
              </a:rPr>
              <a:t>DAMAGES, AND/OR PEP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914400"/>
            <a:ext cx="2000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MANAGEMENT OF ANIMALS</a:t>
            </a:r>
            <a:br>
              <a:rPr lang="en-US" sz="3200" dirty="0"/>
            </a:br>
            <a:r>
              <a:rPr lang="en-US" sz="3200" dirty="0"/>
              <a:t> bitten </a:t>
            </a:r>
            <a:r>
              <a:rPr lang="en-US" sz="3200" dirty="0" smtClean="0"/>
              <a:t>by (possibly) </a:t>
            </a:r>
            <a:r>
              <a:rPr lang="en-US" sz="3200" dirty="0"/>
              <a:t>RABID animals</a:t>
            </a:r>
            <a:br>
              <a:rPr lang="en-US" sz="3200" dirty="0"/>
            </a:b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latin typeface="+mj-lt"/>
              </a:rPr>
              <a:t>VACCINATED DOGS, CATS &amp; FERETS -     </a:t>
            </a:r>
            <a:endParaRPr lang="en-US" b="1" dirty="0" smtClean="0">
              <a:latin typeface="+mj-lt"/>
            </a:endParaRPr>
          </a:p>
          <a:p>
            <a:pPr lvl="1"/>
            <a:r>
              <a:rPr lang="en-US" b="1" dirty="0" smtClean="0">
                <a:latin typeface="+mj-lt"/>
              </a:rPr>
              <a:t>REVACCINATE</a:t>
            </a:r>
            <a:r>
              <a:rPr lang="en-US" b="1" dirty="0">
                <a:latin typeface="+mj-lt"/>
              </a:rPr>
              <a:t>, QUARANTINE &amp; OBSERVE 45 DAYS</a:t>
            </a:r>
          </a:p>
          <a:p>
            <a:r>
              <a:rPr lang="en-US" b="1" dirty="0" smtClean="0">
                <a:latin typeface="+mj-lt"/>
              </a:rPr>
              <a:t>UNVACCINATED </a:t>
            </a:r>
            <a:r>
              <a:rPr lang="en-US" b="1" dirty="0">
                <a:latin typeface="+mj-lt"/>
              </a:rPr>
              <a:t>DOGS, CATS &amp; FERRETS </a:t>
            </a:r>
            <a:r>
              <a:rPr lang="en-US" b="1" dirty="0" smtClean="0">
                <a:latin typeface="+mj-lt"/>
              </a:rPr>
              <a:t>– </a:t>
            </a:r>
          </a:p>
          <a:p>
            <a:pPr lvl="1"/>
            <a:r>
              <a:rPr lang="en-US" b="1" dirty="0" smtClean="0">
                <a:latin typeface="+mj-lt"/>
              </a:rPr>
              <a:t>EUTHANIZE</a:t>
            </a:r>
          </a:p>
          <a:p>
            <a:pPr lvl="1"/>
            <a:r>
              <a:rPr lang="en-US" b="1" dirty="0" smtClean="0">
                <a:latin typeface="+mj-lt"/>
              </a:rPr>
              <a:t>ALTERNATIVE </a:t>
            </a:r>
            <a:r>
              <a:rPr lang="en-US" b="1" dirty="0">
                <a:latin typeface="+mj-lt"/>
              </a:rPr>
              <a:t>-STRICT </a:t>
            </a:r>
            <a:r>
              <a:rPr lang="en-US" b="1" dirty="0" smtClean="0">
                <a:latin typeface="+mj-lt"/>
              </a:rPr>
              <a:t>QUARANTINE: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Dogs &amp; Cats: 4 months</a:t>
            </a:r>
          </a:p>
          <a:p>
            <a:pPr lvl="2"/>
            <a:r>
              <a:rPr lang="en-US" b="1" dirty="0" smtClean="0">
                <a:latin typeface="+mj-lt"/>
              </a:rPr>
              <a:t>Ferrets: 6 months </a:t>
            </a:r>
            <a:endParaRPr lang="en-US" b="1" dirty="0"/>
          </a:p>
          <a:p>
            <a:pPr lvl="2"/>
            <a:r>
              <a:rPr lang="en-US" b="1" dirty="0" smtClean="0">
                <a:latin typeface="+mj-lt"/>
              </a:rPr>
              <a:t>VACCINATE </a:t>
            </a:r>
            <a:r>
              <a:rPr lang="en-US" b="1" dirty="0">
                <a:latin typeface="+mj-lt"/>
              </a:rPr>
              <a:t>IMMEDIATELY </a:t>
            </a:r>
            <a:r>
              <a:rPr lang="en-US" b="1" dirty="0" smtClean="0">
                <a:latin typeface="+mj-lt"/>
              </a:rPr>
              <a:t>(within 96 hours) </a:t>
            </a:r>
          </a:p>
          <a:p>
            <a:pPr lvl="2"/>
            <a:r>
              <a:rPr lang="en-US" b="1" dirty="0" smtClean="0">
                <a:latin typeface="+mj-lt"/>
              </a:rPr>
              <a:t>Consider increasing quarantine to 6 month</a:t>
            </a:r>
            <a:endParaRPr lang="en-US" b="1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OTHERS –</a:t>
            </a:r>
            <a:r>
              <a:rPr lang="en-US" b="1" dirty="0"/>
              <a:t> </a:t>
            </a:r>
            <a:r>
              <a:rPr lang="en-US" b="1" dirty="0" smtClean="0"/>
              <a:t>Consult with KDPH</a:t>
            </a:r>
            <a:r>
              <a:rPr lang="en-US" b="1" dirty="0" smtClean="0">
                <a:latin typeface="+mj-lt"/>
              </a:rPr>
              <a:t>	</a:t>
            </a:r>
          </a:p>
          <a:p>
            <a:pPr lvl="1"/>
            <a:r>
              <a:rPr lang="en-US" b="1" dirty="0" smtClean="0">
                <a:latin typeface="+mj-lt"/>
              </a:rPr>
              <a:t> </a:t>
            </a:r>
            <a:r>
              <a:rPr lang="en-US" b="1" dirty="0">
                <a:latin typeface="+mj-lt"/>
              </a:rPr>
              <a:t>ISOLATE &amp; HANDLE WITH CARE FOR 180 </a:t>
            </a:r>
            <a:r>
              <a:rPr lang="en-US" b="1" dirty="0" smtClean="0">
                <a:latin typeface="+mj-lt"/>
              </a:rPr>
              <a:t>DAYS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May be changed in </a:t>
            </a:r>
            <a:r>
              <a:rPr lang="en-US" b="1" dirty="0" err="1" smtClean="0">
                <a:solidFill>
                  <a:srgbClr val="C00000"/>
                </a:solidFill>
              </a:rPr>
              <a:t>Reg</a:t>
            </a:r>
            <a:r>
              <a:rPr lang="en-US" b="1" dirty="0" smtClean="0">
                <a:solidFill>
                  <a:srgbClr val="C00000"/>
                </a:solidFill>
              </a:rPr>
              <a:t> to KY Dept of Agriculture to administer quarantine in livestock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Dog Bites Man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Quarantine 10 days</a:t>
            </a:r>
          </a:p>
          <a:p>
            <a:pPr lvl="1"/>
            <a:r>
              <a:rPr lang="en-US" dirty="0" smtClean="0"/>
              <a:t>Vaccinate at END of quarantine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800600" cy="475472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Wildlife bites Dog:</a:t>
            </a:r>
          </a:p>
          <a:p>
            <a:pPr lvl="1"/>
            <a:r>
              <a:rPr lang="en-US" dirty="0" smtClean="0"/>
              <a:t>Vaccinate at Start of quarantine</a:t>
            </a:r>
          </a:p>
          <a:p>
            <a:pPr lvl="1"/>
            <a:r>
              <a:rPr lang="en-US" dirty="0" smtClean="0"/>
              <a:t>Quarantine:</a:t>
            </a:r>
          </a:p>
          <a:p>
            <a:pPr lvl="2"/>
            <a:r>
              <a:rPr lang="en-US" dirty="0" smtClean="0"/>
              <a:t>45 days if current on </a:t>
            </a:r>
            <a:r>
              <a:rPr lang="en-US" dirty="0" err="1" smtClean="0"/>
              <a:t>vacc’s</a:t>
            </a:r>
            <a:endParaRPr lang="en-US" dirty="0" smtClean="0"/>
          </a:p>
          <a:p>
            <a:pPr lvl="2"/>
            <a:r>
              <a:rPr lang="en-US" dirty="0" smtClean="0"/>
              <a:t>Not vaccinated:</a:t>
            </a:r>
          </a:p>
          <a:p>
            <a:pPr lvl="3"/>
            <a:r>
              <a:rPr lang="en-US" dirty="0" smtClean="0"/>
              <a:t>Euthanize</a:t>
            </a:r>
          </a:p>
          <a:p>
            <a:pPr lvl="3"/>
            <a:r>
              <a:rPr lang="en-US" dirty="0" smtClean="0"/>
              <a:t>Vaccinate &amp; 4-6 month quarantine</a:t>
            </a:r>
          </a:p>
          <a:p>
            <a:pPr lvl="2"/>
            <a:r>
              <a:rPr lang="en-US" dirty="0" smtClean="0"/>
              <a:t>Overdue on </a:t>
            </a:r>
            <a:r>
              <a:rPr lang="en-US" dirty="0" err="1" smtClean="0"/>
              <a:t>Vacc</a:t>
            </a:r>
            <a:r>
              <a:rPr lang="en-US" dirty="0" smtClean="0"/>
              <a:t>:</a:t>
            </a:r>
          </a:p>
          <a:p>
            <a:pPr lvl="3"/>
            <a:r>
              <a:rPr lang="en-US" smtClean="0"/>
              <a:t>Vaccinate: 45 day-6 month 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Quarantine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9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Human PEP Indications:</a:t>
            </a:r>
            <a:br>
              <a:rPr lang="en-US" sz="3200" dirty="0" smtClean="0"/>
            </a:br>
            <a:r>
              <a:rPr lang="en-US" sz="3200" dirty="0" smtClean="0"/>
              <a:t>Urgent NOT Emergency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Exposure</a:t>
            </a:r>
          </a:p>
          <a:p>
            <a:pPr lvl="1"/>
            <a:r>
              <a:rPr lang="en-US" dirty="0" smtClean="0"/>
              <a:t>Broken Skin to saliva</a:t>
            </a:r>
          </a:p>
          <a:p>
            <a:pPr lvl="1"/>
            <a:r>
              <a:rPr lang="en-US" dirty="0" smtClean="0"/>
              <a:t>Saliva on mucus membrane</a:t>
            </a:r>
          </a:p>
          <a:p>
            <a:r>
              <a:rPr lang="en-US" dirty="0" smtClean="0"/>
              <a:t>Animal Tests Positive</a:t>
            </a:r>
          </a:p>
          <a:p>
            <a:r>
              <a:rPr lang="en-US" dirty="0" smtClean="0"/>
              <a:t>Unable to observe or test animal</a:t>
            </a:r>
          </a:p>
          <a:p>
            <a:r>
              <a:rPr lang="en-US" dirty="0" smtClean="0"/>
              <a:t>Bite was unprovoked</a:t>
            </a:r>
          </a:p>
          <a:p>
            <a:r>
              <a:rPr lang="en-US" dirty="0" smtClean="0"/>
              <a:t>Exceptions: Small rodents, lagomorphs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999" y="1893504"/>
            <a:ext cx="4300991" cy="29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4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Bats are cryptic biters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Bite may not be felt or seen</a:t>
            </a:r>
          </a:p>
          <a:p>
            <a:r>
              <a:rPr lang="en-US" dirty="0" smtClean="0"/>
              <a:t>Bite after a bat brushed by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038600" cy="30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28600" y="32766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H="1" flipV="1">
            <a:off x="1676400" y="3429000"/>
            <a:ext cx="762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85394" y="5934740"/>
            <a:ext cx="6162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028DA"/>
                </a:solidFill>
                <a:latin typeface="+mj-lt"/>
              </a:rPr>
              <a:t>Last Human Death due to Rabies in Kentucky</a:t>
            </a:r>
            <a:r>
              <a:rPr lang="en-US" sz="2000" b="1" dirty="0">
                <a:solidFill>
                  <a:srgbClr val="1028DA"/>
                </a:solidFill>
                <a:latin typeface="+mj-lt"/>
              </a:rPr>
              <a:t>: 1996 (Bat)</a:t>
            </a:r>
          </a:p>
        </p:txBody>
      </p:sp>
    </p:spTree>
    <p:extLst>
      <p:ext uri="{BB962C8B-B14F-4D97-AF65-F5344CB8AC3E}">
        <p14:creationId xmlns:p14="http://schemas.microsoft.com/office/powerpoint/2010/main" val="3749706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077200" cy="2209800"/>
          </a:xfrm>
        </p:spPr>
        <p:txBody>
          <a:bodyPr/>
          <a:lstStyle/>
          <a:p>
            <a:r>
              <a:rPr lang="en-US" dirty="0" smtClean="0"/>
              <a:t>Unvaccinated:</a:t>
            </a:r>
          </a:p>
          <a:p>
            <a:r>
              <a:rPr lang="en-US" dirty="0" smtClean="0"/>
              <a:t>1. HRIG (Immediate, passive) around wound</a:t>
            </a:r>
          </a:p>
          <a:p>
            <a:r>
              <a:rPr lang="en-US" dirty="0" smtClean="0"/>
              <a:t>2. Rabies vaccine in deltoid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3962400"/>
            <a:ext cx="8077200" cy="2392525"/>
          </a:xfrm>
        </p:spPr>
        <p:txBody>
          <a:bodyPr/>
          <a:lstStyle/>
          <a:p>
            <a:r>
              <a:rPr lang="en-US" dirty="0" smtClean="0"/>
              <a:t>Previously Vaccinated</a:t>
            </a:r>
          </a:p>
          <a:p>
            <a:r>
              <a:rPr lang="en-US" dirty="0" smtClean="0"/>
              <a:t>NO HRIG</a:t>
            </a:r>
          </a:p>
          <a:p>
            <a:r>
              <a:rPr lang="en-US" dirty="0" smtClean="0"/>
              <a:t>2 doses Rabies vaccine in deltoid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Rabies PEP: Urgent not Emergency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0600" y="3583342"/>
            <a:ext cx="6934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89032" y="6107603"/>
            <a:ext cx="6934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6428" y="321401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12956" y="321401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99995" y="3234068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49986" y="3227620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14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3240408"/>
            <a:ext cx="220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28 </a:t>
            </a:r>
            <a:r>
              <a:rPr lang="en-US" sz="1200" b="1" dirty="0" smtClean="0"/>
              <a:t>Immunocompromised)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96712" y="5758935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2103195" y="5738271"/>
            <a:ext cx="301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1654" y="3646583"/>
            <a:ext cx="66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47100" y="6191603"/>
            <a:ext cx="66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1726770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Final Thoughts: Don’t think of bats like this…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" y="1928037"/>
            <a:ext cx="8862646" cy="4800600"/>
          </a:xfrm>
        </p:spPr>
      </p:pic>
    </p:spTree>
    <p:extLst>
      <p:ext uri="{BB962C8B-B14F-4D97-AF65-F5344CB8AC3E}">
        <p14:creationId xmlns:p14="http://schemas.microsoft.com/office/powerpoint/2010/main" val="4420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They are cute &amp; cuddly!</a:t>
            </a:r>
            <a:br>
              <a:rPr lang="en-US" dirty="0" smtClean="0"/>
            </a:br>
            <a:r>
              <a:rPr lang="en-US" dirty="0"/>
              <a:t>Q</a:t>
            </a:r>
            <a:r>
              <a:rPr lang="en-US" dirty="0" smtClean="0"/>
              <a:t>uestions?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916" y="2147634"/>
            <a:ext cx="6030167" cy="36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5334000" cy="4000500"/>
          </a:xfrm>
        </p:spPr>
      </p:pic>
      <p:sp>
        <p:nvSpPr>
          <p:cNvPr id="5" name="TextBox 4"/>
          <p:cNvSpPr txBox="1"/>
          <p:nvPr/>
        </p:nvSpPr>
        <p:spPr>
          <a:xfrm>
            <a:off x="5562600" y="2057400"/>
            <a:ext cx="3698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Kelly Giesbrecht, DVM, MPH</a:t>
            </a:r>
          </a:p>
          <a:p>
            <a:r>
              <a:rPr lang="en-US" dirty="0" smtClean="0"/>
              <a:t>State Public Health Veterinarian</a:t>
            </a:r>
          </a:p>
          <a:p>
            <a:r>
              <a:rPr lang="en-US" dirty="0" smtClean="0"/>
              <a:t>502-564-3418x4313</a:t>
            </a:r>
          </a:p>
          <a:p>
            <a:r>
              <a:rPr lang="en-US" dirty="0" smtClean="0"/>
              <a:t>Kelly.Giesbrecht@ky.gov</a:t>
            </a:r>
          </a:p>
        </p:txBody>
      </p:sp>
    </p:spTree>
    <p:extLst>
      <p:ext uri="{BB962C8B-B14F-4D97-AF65-F5344CB8AC3E}">
        <p14:creationId xmlns:p14="http://schemas.microsoft.com/office/powerpoint/2010/main" val="281926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Rabies in Kentucky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Terrestrial:</a:t>
            </a:r>
          </a:p>
          <a:p>
            <a:pPr lvl="1"/>
            <a:r>
              <a:rPr lang="en-US" dirty="0" smtClean="0"/>
              <a:t>Skunk Variant</a:t>
            </a:r>
          </a:p>
          <a:p>
            <a:r>
              <a:rPr lang="en-US" dirty="0" smtClean="0"/>
              <a:t>Bat Variant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600"/>
            <a:ext cx="3042205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41255"/>
            <a:ext cx="3048000" cy="1916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682734"/>
            <a:ext cx="7309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  <a:latin typeface="+mj-lt"/>
              </a:rPr>
              <a:t>So are these the only animals in Kentucky that can transmit rabies?</a:t>
            </a:r>
            <a:endParaRPr lang="en-US" sz="2000" b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2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Rabid Animals Seen in Kentucky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Fox: 2018</a:t>
            </a:r>
          </a:p>
          <a:p>
            <a:r>
              <a:rPr lang="en-US" dirty="0" smtClean="0"/>
              <a:t>Cattle: 2017 </a:t>
            </a:r>
          </a:p>
          <a:p>
            <a:r>
              <a:rPr lang="en-US" dirty="0" smtClean="0"/>
              <a:t>Dog: 2017</a:t>
            </a:r>
          </a:p>
          <a:p>
            <a:r>
              <a:rPr lang="en-US" dirty="0" smtClean="0"/>
              <a:t>Cat: 2016</a:t>
            </a:r>
          </a:p>
          <a:p>
            <a:r>
              <a:rPr lang="en-US" dirty="0" smtClean="0"/>
              <a:t>Raccoon (1991)</a:t>
            </a:r>
          </a:p>
          <a:p>
            <a:r>
              <a:rPr lang="en-US" dirty="0" smtClean="0"/>
              <a:t>Horse (2015)</a:t>
            </a:r>
          </a:p>
          <a:p>
            <a:r>
              <a:rPr lang="en-US" dirty="0" smtClean="0"/>
              <a:t>Rat (1989)</a:t>
            </a:r>
          </a:p>
          <a:p>
            <a:r>
              <a:rPr lang="en-US" dirty="0" smtClean="0"/>
              <a:t>Goat (2002)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61516"/>
            <a:ext cx="2490135" cy="1662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96968"/>
            <a:ext cx="1676400" cy="1627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20" y="1491642"/>
            <a:ext cx="2619375" cy="1743075"/>
          </a:xfrm>
          <a:prstGeom prst="rect">
            <a:avLst/>
          </a:prstGeom>
        </p:spPr>
      </p:pic>
      <p:sp>
        <p:nvSpPr>
          <p:cNvPr id="7" name="AutoShape 2" descr="Image result for cat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cat image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58" y="3262884"/>
            <a:ext cx="2107023" cy="14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7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 Years: Oct 2007-Oct 2017 Positive Rabies in KY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3" y="3124200"/>
            <a:ext cx="8862617" cy="25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Positive Rabies KY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09800"/>
            <a:ext cx="8229600" cy="28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9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+mj-lt"/>
              </a:rPr>
              <a:t>Animal Rabies Cases- 2017</a:t>
            </a:r>
            <a:endParaRPr lang="en-US" sz="3600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524000"/>
          <a:ext cx="7848599" cy="336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1/3/2017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Skunk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Barren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KY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DPH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1/26/2017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</a:t>
                      </a:r>
                      <a:r>
                        <a:rPr lang="en-US" sz="1100" u="none" strike="noStrike" dirty="0" smtClean="0">
                          <a:effectLst/>
                        </a:rPr>
                        <a:t>kunk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Butler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KY DPH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1/26/2017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Dog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Clinton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KY DPH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1/27/2017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Cattle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Warren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KY DPH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3/1/2017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Skunk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Todd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KY DPH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4/3/2017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Skunk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Clinton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KY DPH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6/13/2017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r>
                        <a:rPr lang="en-US" sz="1100" u="none" strike="noStrike" dirty="0" smtClean="0">
                          <a:effectLst/>
                        </a:rPr>
                        <a:t>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Oldham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KY DPH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6/20/2017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Fayette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KY DPH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10/2/2017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Daviess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KY DPH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10/20/2017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Jefferson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KY DPH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3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Positive Rabies by Month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954135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814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Positive Rabies by County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335780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55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0F6FC6"/>
      </a:accent1>
      <a:accent2>
        <a:srgbClr val="073763"/>
      </a:accent2>
      <a:accent3>
        <a:srgbClr val="0B5394"/>
      </a:accent3>
      <a:accent4>
        <a:srgbClr val="05686C"/>
      </a:accent4>
      <a:accent5>
        <a:srgbClr val="3ECCB4"/>
      </a:accent5>
      <a:accent6>
        <a:srgbClr val="248D7B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E785581BE4546A076E41FB77BFC33" ma:contentTypeVersion="5" ma:contentTypeDescription="Create a new document." ma:contentTypeScope="" ma:versionID="152788f2127be7e54060bd912c634079">
  <xsd:schema xmlns:xsd="http://www.w3.org/2001/XMLSchema" xmlns:xs="http://www.w3.org/2001/XMLSchema" xmlns:p="http://schemas.microsoft.com/office/2006/metadata/properties" xmlns:ns1="http://schemas.microsoft.com/sharepoint/v3" xmlns:ns2="540a4017-22d9-44e0-b6ab-03a3cfc71131" targetNamespace="http://schemas.microsoft.com/office/2006/metadata/properties" ma:root="true" ma:fieldsID="78cf3a78ace26b25b55627ec232e4951" ns1:_="" ns2:_="">
    <xsd:import namespace="http://schemas.microsoft.com/sharepoint/v3"/>
    <xsd:import namespace="540a4017-22d9-44e0-b6ab-03a3cfc7113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globalResourceTags" minOccurs="0"/>
                <xsd:element ref="ns2:globalUserGroups" minOccurs="0"/>
                <xsd:element ref="ns2:globalResourceTagsChoiceMulti" minOccurs="0"/>
                <xsd:element ref="ns2:globalUserGroupsChoiceMult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a4017-22d9-44e0-b6ab-03a3cfc71131" elementFormDefault="qualified">
    <xsd:import namespace="http://schemas.microsoft.com/office/2006/documentManagement/types"/>
    <xsd:import namespace="http://schemas.microsoft.com/office/infopath/2007/PartnerControls"/>
    <xsd:element name="globalResourceTags" ma:index="10" nillable="true" ma:displayName="Global Resource Tags (old)" ma:list="{8ea3f93a-cfc3-4c56-94c3-2b3d8720da20}" ma:internalName="globalResourceTags" ma:showField="Title" ma:web="540a4017-22d9-44e0-b6ab-03a3cfc711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lobalUserGroups" ma:index="11" nillable="true" ma:displayName="Global User Groups (old)" ma:list="{4cb824b3-47dc-42be-a40e-7cc6c7eccaa2}" ma:internalName="globalUserGroups" ma:showField="Title" ma:web="540a4017-22d9-44e0-b6ab-03a3cfc711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lobalResourceTagsChoiceMulti" ma:index="12" nillable="true" ma:displayName="Global Resource Tags" ma:internalName="globalResourceTagsChoiceMulti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-010. Acrobat"/>
                    <xsd:enumeration value="2-011. Affidavit"/>
                    <xsd:enumeration value="2-020. Application"/>
                    <xsd:enumeration value="2-030. Audio"/>
                    <xsd:enumeration value="2-040. Brochure"/>
                    <xsd:enumeration value="2-050. Checklist"/>
                    <xsd:enumeration value="2-060. E-Form"/>
                    <xsd:enumeration value="2-070. Evaluations"/>
                    <xsd:enumeration value="2-080. Excel"/>
                    <xsd:enumeration value="2-090. Fact Sheet"/>
                    <xsd:enumeration value="2-100. FAQ"/>
                    <xsd:enumeration value="2-110. Flowchart"/>
                    <xsd:enumeration value="2-120. Form"/>
                    <xsd:enumeration value="2-130. Handbook"/>
                    <xsd:enumeration value="2-140. Instructions"/>
                    <xsd:enumeration value="2-150. Interim"/>
                    <xsd:enumeration value="2-160. Leave Time"/>
                    <xsd:enumeration value="2-170. Legal"/>
                    <xsd:enumeration value="2-180. Letter"/>
                    <xsd:enumeration value="2-190. Log"/>
                    <xsd:enumeration value="2-200. Macro Enabled"/>
                    <xsd:enumeration value="2-210. Manuals"/>
                    <xsd:enumeration value="2-220. Memo"/>
                    <xsd:enumeration value="2-221. Notice"/>
                    <xsd:enumeration value="2-230. Org Chart"/>
                    <xsd:enumeration value="2-240. PDF"/>
                    <xsd:enumeration value="2-250. Policy"/>
                    <xsd:enumeration value="2-260. PowerPoint"/>
                    <xsd:enumeration value="2-270. Presentation"/>
                    <xsd:enumeration value="2-280. Print Only"/>
                    <xsd:enumeration value="2-290. Procedures"/>
                    <xsd:enumeration value="2-300. Purchase"/>
                    <xsd:enumeration value="2-310. Report"/>
                    <xsd:enumeration value="2-320. Spanish"/>
                    <xsd:enumeration value="2-330. Standards"/>
                    <xsd:enumeration value="2-340. Template"/>
                    <xsd:enumeration value="2-350. Timesheet"/>
                    <xsd:enumeration value="2-360. Tracking Sheet"/>
                    <xsd:enumeration value="2-370. Training"/>
                    <xsd:enumeration value="2-380. Video"/>
                    <xsd:enumeration value="2-390. Visio"/>
                    <xsd:enumeration value="2-400. Word"/>
                  </xsd:restriction>
                </xsd:simpleType>
              </xsd:element>
            </xsd:sequence>
          </xsd:extension>
        </xsd:complexContent>
      </xsd:complexType>
    </xsd:element>
    <xsd:element name="globalUserGroupsChoiceMulti" ma:index="13" nillable="true" ma:displayName="Global User Groups" ma:hidden="true" ma:internalName="globalUserGroupsChoiceMulti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3-010. Administrative"/>
                    <xsd:enumeration value="3-020. All Staff"/>
                    <xsd:enumeration value="3-030. Contractors"/>
                    <xsd:enumeration value="3-040. Evaluation Liaisons"/>
                    <xsd:enumeration value="3-050. Evaluators"/>
                    <xsd:enumeration value="3-060. Exiting Employees"/>
                    <xsd:enumeration value="3-070. Field Staff"/>
                    <xsd:enumeration value="3-080. Merit Staff"/>
                    <xsd:enumeration value="3-090. New Employee"/>
                    <xsd:enumeration value="3-100. Non-Mert Staff"/>
                    <xsd:enumeration value="3-110. Personnel Liaisons"/>
                    <xsd:enumeration value="3-120. QC Staff"/>
                    <xsd:enumeration value="3-130. Supervisors"/>
                    <xsd:enumeration value="3-140. Trainees"/>
                    <xsd:enumeration value="3-150. Trainers"/>
                    <xsd:enumeration value="3-160. Training Liaison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globalUserGroupsChoiceMulti xmlns="540a4017-22d9-44e0-b6ab-03a3cfc71131"/>
    <globalResourceTags xmlns="540a4017-22d9-44e0-b6ab-03a3cfc71131"/>
    <globalResourceTagsChoiceMulti xmlns="540a4017-22d9-44e0-b6ab-03a3cfc71131">
      <Value>2-340. Template</Value>
    </globalResourceTagsChoiceMulti>
    <PublishingExpirationDate xmlns="http://schemas.microsoft.com/sharepoint/v3" xsi:nil="true"/>
    <PublishingStartDate xmlns="http://schemas.microsoft.com/sharepoint/v3" xsi:nil="true"/>
    <globalUserGroups xmlns="540a4017-22d9-44e0-b6ab-03a3cfc7113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82F1F7-EB77-4BEE-AA14-CFA81BAAA1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0a4017-22d9-44e0-b6ab-03a3cfc711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128BF8-9915-4776-8224-AAC3604333FD}">
  <ds:schemaRefs>
    <ds:schemaRef ds:uri="http://purl.org/dc/terms/"/>
    <ds:schemaRef ds:uri="http://schemas.microsoft.com/sharepoint/v3"/>
    <ds:schemaRef ds:uri="http://www.w3.org/XML/1998/namespace"/>
    <ds:schemaRef ds:uri="http://purl.org/dc/elements/1.1/"/>
    <ds:schemaRef ds:uri="540a4017-22d9-44e0-b6ab-03a3cfc71131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8BBEDD-7B39-4788-8B59-8A9420CA88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2508</TotalTime>
  <Words>701</Words>
  <Application>Microsoft Office PowerPoint</Application>
  <PresentationFormat>On-screen Show (4:3)</PresentationFormat>
  <Paragraphs>202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Flow</vt:lpstr>
      <vt:lpstr>Rabies Updates  Environmental Health Directors Oct 2018</vt:lpstr>
      <vt:lpstr>Agenda</vt:lpstr>
      <vt:lpstr>Rabies in Kentucky</vt:lpstr>
      <vt:lpstr>Other Rabid Animals Seen in Kentucky</vt:lpstr>
      <vt:lpstr>10 Years: Oct 2007-Oct 2017 Positive Rabies in KY</vt:lpstr>
      <vt:lpstr>2017 Positive Rabies KY</vt:lpstr>
      <vt:lpstr>Animal Rabies Cases- 2017</vt:lpstr>
      <vt:lpstr>2018 Positive Rabies by Month</vt:lpstr>
      <vt:lpstr>2018 Positive Rabies by County</vt:lpstr>
      <vt:lpstr>2018 Positive Rabies</vt:lpstr>
      <vt:lpstr>Information…</vt:lpstr>
      <vt:lpstr>Canine Head for Rabies Testing</vt:lpstr>
      <vt:lpstr>Canine Brainstem for Rabies Testing</vt:lpstr>
      <vt:lpstr>Bat for Rabies Testing</vt:lpstr>
      <vt:lpstr>Bat Brain</vt:lpstr>
      <vt:lpstr>Brain Removed</vt:lpstr>
      <vt:lpstr>Rabies Clinics</vt:lpstr>
      <vt:lpstr>Rabies Vaccination Clinics</vt:lpstr>
      <vt:lpstr>$5.00 Cap</vt:lpstr>
      <vt:lpstr>Management of Animal Quarantine: Animals Biting Humans</vt:lpstr>
      <vt:lpstr>Animal Bites (to humans)</vt:lpstr>
      <vt:lpstr>MANAGEMENT OF ANIMALS  bitten by (possibly) RABID animals </vt:lpstr>
      <vt:lpstr>Quarantine</vt:lpstr>
      <vt:lpstr>Human PEP Indications: Urgent NOT Emergency</vt:lpstr>
      <vt:lpstr>Bats are cryptic biters</vt:lpstr>
      <vt:lpstr>Rabies PEP: Urgent not Emergency</vt:lpstr>
      <vt:lpstr>Final Thoughts: Don’t think of bats like this…</vt:lpstr>
      <vt:lpstr>They are cute &amp; cuddly! Questions?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KDPH Power Point Template</dc:title>
  <dc:creator>Brandon.Hurley@ky.gov</dc:creator>
  <cp:lastModifiedBy>Giesbrecht, Kelly H  (CHFS PH)</cp:lastModifiedBy>
  <cp:revision>140</cp:revision>
  <cp:lastPrinted>2018-02-26T23:15:43Z</cp:lastPrinted>
  <dcterms:created xsi:type="dcterms:W3CDTF">2012-03-09T18:35:37Z</dcterms:created>
  <dcterms:modified xsi:type="dcterms:W3CDTF">2018-10-18T19:43:20Z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0x01010084AE785581BE4546A076E41FB77BFC33</vt:lpwstr>
  </property>
</Properties>
</file>